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legreya Black" panose="020B0604020202020204" charset="0"/>
      <p:bold r:id="rId21"/>
      <p:boldItalic r:id="rId22"/>
    </p:embeddedFont>
    <p:embeddedFont>
      <p:font typeface="Alegreya ExtraBold" panose="020B0604020202020204" charset="0"/>
      <p:bold r:id="rId23"/>
      <p:boldItalic r:id="rId24"/>
    </p:embeddedFont>
    <p:embeddedFont>
      <p:font typeface="Montserrat" panose="00000500000000000000" pitchFamily="2" charset="0"/>
      <p:regular r:id="rId25"/>
      <p:bold r:id="rId26"/>
      <p:italic r:id="rId27"/>
      <p:boldItalic r:id="rId28"/>
    </p:embeddedFont>
    <p:embeddedFont>
      <p:font typeface="Raleway" pitchFamily="2" charset="0"/>
      <p:regular r:id="rId29"/>
      <p:bold r:id="rId30"/>
      <p:italic r:id="rId31"/>
      <p:boldItalic r:id="rId32"/>
    </p:embeddedFont>
    <p:embeddedFont>
      <p:font typeface="Source Sans Pro" panose="020B0503030403020204" pitchFamily="3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259"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920cffef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920cffef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8c4a8d47e0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8c4a8d47e0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28ea86d43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28ea86d43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8c4a8d47e0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8c4a8d47e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8c4a8d47e0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8c4a8d47e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c4a8d47e0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c4a8d47e0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c4a8d47e0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8c4a8d47e0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c4a8d47e0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8c4a8d47e0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4dc3d3829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4dc3d3829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8c4a8d47e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8c4a8d47e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c4a8d47e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8c4a8d47e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8c4a8d47e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8c4a8d47e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28194036b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28194036b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8c4a8d47e0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8c4a8d47e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28194036b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28194036b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8c4a8d47e0_0_4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8c4a8d47e0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f23d9c8490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f23d9c849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100"/>
              <a:buFont typeface="Montserrat"/>
              <a:buNone/>
              <a:defRPr sz="4100">
                <a:latin typeface="Montserrat"/>
                <a:ea typeface="Montserrat"/>
                <a:cs typeface="Montserrat"/>
                <a:sym typeface="Montserra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Font typeface="Calibri"/>
              <a:buNone/>
              <a:defRPr sz="2400">
                <a:latin typeface="Calibri"/>
                <a:ea typeface="Calibri"/>
                <a:cs typeface="Calibri"/>
                <a:sym typeface="Calibri"/>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2735963" y="4296813"/>
            <a:ext cx="3895725" cy="600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3" name="Google Shape;53;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4" name="Google Shape;54;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Montserrat"/>
              <a:buNone/>
              <a:defRPr>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Clr>
                <a:srgbClr val="434343"/>
              </a:buClr>
              <a:buSzPts val="2400"/>
              <a:buFont typeface="Calibri"/>
              <a:buChar char="●"/>
              <a:defRPr sz="2400">
                <a:solidFill>
                  <a:srgbClr val="434343"/>
                </a:solidFill>
                <a:latin typeface="Calibri"/>
                <a:ea typeface="Calibri"/>
                <a:cs typeface="Calibri"/>
                <a:sym typeface="Calibri"/>
              </a:defRPr>
            </a:lvl1pPr>
            <a:lvl2pPr marL="914400" lvl="1" indent="-342900">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2pPr>
            <a:lvl3pPr marL="1371600" lvl="2" indent="-3175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1828800" lvl="3" indent="-317500">
              <a:spcBef>
                <a:spcPts val="0"/>
              </a:spcBef>
              <a:spcAft>
                <a:spcPts val="0"/>
              </a:spcAft>
              <a:buSzPts val="1400"/>
              <a:buFont typeface="Calibri"/>
              <a:buChar char="●"/>
              <a:defRPr>
                <a:latin typeface="Calibri"/>
                <a:ea typeface="Calibri"/>
                <a:cs typeface="Calibri"/>
                <a:sym typeface="Calibri"/>
              </a:defRPr>
            </a:lvl4pPr>
            <a:lvl5pPr marL="2286000" lvl="4" indent="-317500">
              <a:spcBef>
                <a:spcPts val="0"/>
              </a:spcBef>
              <a:spcAft>
                <a:spcPts val="0"/>
              </a:spcAft>
              <a:buSzPts val="1400"/>
              <a:buFont typeface="Calibri"/>
              <a:buChar char="○"/>
              <a:defRPr>
                <a:latin typeface="Calibri"/>
                <a:ea typeface="Calibri"/>
                <a:cs typeface="Calibri"/>
                <a:sym typeface="Calibri"/>
              </a:defRPr>
            </a:lvl5pPr>
            <a:lvl6pPr marL="2743200" lvl="5" indent="-317500">
              <a:spcBef>
                <a:spcPts val="0"/>
              </a:spcBef>
              <a:spcAft>
                <a:spcPts val="0"/>
              </a:spcAft>
              <a:buSzPts val="1400"/>
              <a:buFont typeface="Calibri"/>
              <a:buChar char="■"/>
              <a:defRPr>
                <a:latin typeface="Calibri"/>
                <a:ea typeface="Calibri"/>
                <a:cs typeface="Calibri"/>
                <a:sym typeface="Calibri"/>
              </a:defRPr>
            </a:lvl6pPr>
            <a:lvl7pPr marL="3200400" lvl="6" indent="-317500">
              <a:spcBef>
                <a:spcPts val="0"/>
              </a:spcBef>
              <a:spcAft>
                <a:spcPts val="0"/>
              </a:spcAft>
              <a:buSzPts val="1400"/>
              <a:buFont typeface="Calibri"/>
              <a:buChar char="●"/>
              <a:defRPr>
                <a:latin typeface="Calibri"/>
                <a:ea typeface="Calibri"/>
                <a:cs typeface="Calibri"/>
                <a:sym typeface="Calibri"/>
              </a:defRPr>
            </a:lvl7pPr>
            <a:lvl8pPr marL="3657600" lvl="7" indent="-317500">
              <a:spcBef>
                <a:spcPts val="0"/>
              </a:spcBef>
              <a:spcAft>
                <a:spcPts val="0"/>
              </a:spcAft>
              <a:buSzPts val="1400"/>
              <a:buFont typeface="Calibri"/>
              <a:buChar char="○"/>
              <a:defRPr>
                <a:latin typeface="Calibri"/>
                <a:ea typeface="Calibri"/>
                <a:cs typeface="Calibri"/>
                <a:sym typeface="Calibri"/>
              </a:defRPr>
            </a:lvl8pPr>
            <a:lvl9pPr marL="4114800" lvl="8" indent="-317500">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6835869" y="4737994"/>
            <a:ext cx="1915808" cy="295100"/>
          </a:xfrm>
          <a:prstGeom prst="rect">
            <a:avLst/>
          </a:prstGeom>
          <a:noFill/>
          <a:ln>
            <a:noFill/>
          </a:ln>
        </p:spPr>
      </p:pic>
      <p:pic>
        <p:nvPicPr>
          <p:cNvPr id="24" name="Google Shape;24;p4"/>
          <p:cNvPicPr preferRelativeResize="0"/>
          <p:nvPr/>
        </p:nvPicPr>
        <p:blipFill>
          <a:blip r:embed="rId3">
            <a:alphaModFix/>
          </a:blip>
          <a:stretch>
            <a:fillRect/>
          </a:stretch>
        </p:blipFill>
        <p:spPr>
          <a:xfrm>
            <a:off x="104349" y="4661566"/>
            <a:ext cx="548700" cy="4354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9" name="Google Shape;39;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4" name="Google Shape;44;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6" name="Google Shape;46;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9" name="Google Shape;4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2103300" y="264475"/>
            <a:ext cx="6566400" cy="16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CodeAIR Unit 2 Remix </a:t>
            </a:r>
            <a:endParaRPr/>
          </a:p>
        </p:txBody>
      </p:sp>
      <p:sp>
        <p:nvSpPr>
          <p:cNvPr id="62" name="Google Shape;62;p13"/>
          <p:cNvSpPr txBox="1">
            <a:spLocks noGrp="1"/>
          </p:cNvSpPr>
          <p:nvPr>
            <p:ph type="subTitle" idx="1"/>
          </p:nvPr>
        </p:nvSpPr>
        <p:spPr>
          <a:xfrm>
            <a:off x="2103450" y="1865125"/>
            <a:ext cx="6566400" cy="73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Create your own project based on Missions 4 and 5</a:t>
            </a:r>
            <a:endParaRPr/>
          </a:p>
        </p:txBody>
      </p:sp>
      <p:pic>
        <p:nvPicPr>
          <p:cNvPr id="63" name="Google Shape;63;p13"/>
          <p:cNvPicPr preferRelativeResize="0"/>
          <p:nvPr/>
        </p:nvPicPr>
        <p:blipFill>
          <a:blip r:embed="rId3">
            <a:alphaModFix/>
          </a:blip>
          <a:stretch>
            <a:fillRect/>
          </a:stretch>
        </p:blipFill>
        <p:spPr>
          <a:xfrm>
            <a:off x="-12" y="1069750"/>
            <a:ext cx="2063424" cy="1529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35" name="Google Shape;135;p22"/>
          <p:cNvSpPr txBox="1"/>
          <p:nvPr/>
        </p:nvSpPr>
        <p:spPr>
          <a:xfrm>
            <a:off x="517200" y="1058975"/>
            <a:ext cx="79596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Brainstorm ideas</a:t>
            </a:r>
            <a:endParaRPr sz="2400" b="1">
              <a:solidFill>
                <a:srgbClr val="00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Read through remix suggestions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the suggestions –or–</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your creativity to come up with your own idea for a project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Decide with your partner what project you will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b="1">
                <a:solidFill>
                  <a:srgbClr val="4EB748"/>
                </a:solidFill>
                <a:latin typeface="Montserrat"/>
                <a:ea typeface="Montserrat"/>
                <a:cs typeface="Montserrat"/>
                <a:sym typeface="Montserrat"/>
              </a:rPr>
              <a:t>DO THIS:</a:t>
            </a:r>
            <a:endParaRPr sz="2091" b="1">
              <a:solidFill>
                <a:srgbClr val="4EB748"/>
              </a:solidFill>
              <a:latin typeface="Montserrat"/>
              <a:ea typeface="Montserrat"/>
              <a:cs typeface="Montserrat"/>
              <a:sym typeface="Montserrat"/>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Fill out the information in the Planning Guide for </a:t>
            </a:r>
            <a:r>
              <a:rPr lang="en" sz="2091" b="1">
                <a:solidFill>
                  <a:srgbClr val="0000FF"/>
                </a:solidFill>
                <a:latin typeface="Calibri"/>
                <a:ea typeface="Calibri"/>
                <a:cs typeface="Calibri"/>
                <a:sym typeface="Calibri"/>
              </a:rPr>
              <a:t>Step #2</a:t>
            </a:r>
            <a:endParaRPr sz="2091" b="1">
              <a:solidFill>
                <a:srgbClr val="0000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body" idx="1"/>
          </p:nvPr>
        </p:nvSpPr>
        <p:spPr>
          <a:xfrm>
            <a:off x="320250" y="-11032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41" name="Google Shape;141;p23"/>
          <p:cNvSpPr txBox="1"/>
          <p:nvPr/>
        </p:nvSpPr>
        <p:spPr>
          <a:xfrm>
            <a:off x="453800" y="874650"/>
            <a:ext cx="7809300" cy="39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CC0000"/>
                </a:solidFill>
                <a:latin typeface="Calibri"/>
                <a:ea typeface="Calibri"/>
                <a:cs typeface="Calibri"/>
                <a:sym typeface="Calibri"/>
              </a:rPr>
              <a:t>Make a plan</a:t>
            </a:r>
            <a:endParaRPr sz="2400" b="1">
              <a:solidFill>
                <a:srgbClr val="CC0000"/>
              </a:solidFill>
              <a:latin typeface="Calibri"/>
              <a:ea typeface="Calibri"/>
              <a:cs typeface="Calibri"/>
              <a:sym typeface="Calibri"/>
            </a:endParaRPr>
          </a:p>
          <a:p>
            <a:pPr marL="457200" lvl="0" indent="-348735" algn="l" rtl="0">
              <a:lnSpc>
                <a:spcPct val="115000"/>
              </a:lnSpc>
              <a:spcBef>
                <a:spcPts val="1200"/>
              </a:spcBef>
              <a:spcAft>
                <a:spcPts val="0"/>
              </a:spcAft>
              <a:buClr>
                <a:srgbClr val="434343"/>
              </a:buClr>
              <a:buSzPts val="1892"/>
              <a:buFont typeface="Calibri"/>
              <a:buChar char="●"/>
            </a:pPr>
            <a:r>
              <a:rPr lang="en" sz="1891">
                <a:solidFill>
                  <a:srgbClr val="434343"/>
                </a:solidFill>
                <a:latin typeface="Calibri"/>
                <a:ea typeface="Calibri"/>
                <a:cs typeface="Calibri"/>
                <a:sym typeface="Calibri"/>
              </a:rPr>
              <a:t>What variables and constants will you need? What will you use them for?</a:t>
            </a:r>
            <a:endParaRPr sz="1891">
              <a:solidFill>
                <a:srgbClr val="434343"/>
              </a:solidFill>
              <a:latin typeface="Calibri"/>
              <a:ea typeface="Calibri"/>
              <a:cs typeface="Calibri"/>
              <a:sym typeface="Calibri"/>
            </a:endParaRPr>
          </a:p>
          <a:p>
            <a:pPr marL="457200" lvl="0" indent="-348735" algn="l" rtl="0">
              <a:lnSpc>
                <a:spcPct val="115000"/>
              </a:lnSpc>
              <a:spcBef>
                <a:spcPts val="0"/>
              </a:spcBef>
              <a:spcAft>
                <a:spcPts val="0"/>
              </a:spcAft>
              <a:buClr>
                <a:srgbClr val="434343"/>
              </a:buClr>
              <a:buSzPts val="1892"/>
              <a:buFont typeface="Calibri"/>
              <a:buChar char="●"/>
            </a:pPr>
            <a:r>
              <a:rPr lang="en" sz="1891">
                <a:solidFill>
                  <a:srgbClr val="434343"/>
                </a:solidFill>
                <a:latin typeface="Calibri"/>
                <a:ea typeface="Calibri"/>
                <a:cs typeface="Calibri"/>
                <a:sym typeface="Calibri"/>
              </a:rPr>
              <a:t>How will you control the blue or pixel LEDs?</a:t>
            </a:r>
            <a:endParaRPr sz="1891">
              <a:solidFill>
                <a:srgbClr val="434343"/>
              </a:solidFill>
              <a:latin typeface="Calibri"/>
              <a:ea typeface="Calibri"/>
              <a:cs typeface="Calibri"/>
              <a:sym typeface="Calibri"/>
            </a:endParaRPr>
          </a:p>
          <a:p>
            <a:pPr marL="457200" lvl="0" indent="-348735" algn="l" rtl="0">
              <a:lnSpc>
                <a:spcPct val="115000"/>
              </a:lnSpc>
              <a:spcBef>
                <a:spcPts val="0"/>
              </a:spcBef>
              <a:spcAft>
                <a:spcPts val="0"/>
              </a:spcAft>
              <a:buClr>
                <a:srgbClr val="434343"/>
              </a:buClr>
              <a:buSzPts val="1892"/>
              <a:buFont typeface="Calibri"/>
              <a:buChar char="●"/>
            </a:pPr>
            <a:r>
              <a:rPr lang="en" sz="1891">
                <a:solidFill>
                  <a:srgbClr val="434343"/>
                </a:solidFill>
                <a:latin typeface="Calibri"/>
                <a:ea typeface="Calibri"/>
                <a:cs typeface="Calibri"/>
                <a:sym typeface="Calibri"/>
              </a:rPr>
              <a:t>What sensors do you need to get information from? How will you use the information?</a:t>
            </a:r>
            <a:endParaRPr sz="1891">
              <a:solidFill>
                <a:srgbClr val="434343"/>
              </a:solidFill>
              <a:latin typeface="Calibri"/>
              <a:ea typeface="Calibri"/>
              <a:cs typeface="Calibri"/>
              <a:sym typeface="Calibri"/>
            </a:endParaRPr>
          </a:p>
          <a:p>
            <a:pPr marL="457200" lvl="0" indent="-348735" algn="l" rtl="0">
              <a:lnSpc>
                <a:spcPct val="115000"/>
              </a:lnSpc>
              <a:spcBef>
                <a:spcPts val="0"/>
              </a:spcBef>
              <a:spcAft>
                <a:spcPts val="0"/>
              </a:spcAft>
              <a:buClr>
                <a:srgbClr val="434343"/>
              </a:buClr>
              <a:buSzPts val="1892"/>
              <a:buFont typeface="Calibri"/>
              <a:buChar char="●"/>
            </a:pPr>
            <a:r>
              <a:rPr lang="en" sz="1891">
                <a:solidFill>
                  <a:srgbClr val="434343"/>
                </a:solidFill>
                <a:latin typeface="Calibri"/>
                <a:ea typeface="Calibri"/>
                <a:cs typeface="Calibri"/>
                <a:sym typeface="Calibri"/>
              </a:rPr>
              <a:t>How and where will you use loops? If statements?</a:t>
            </a:r>
            <a:endParaRPr sz="1891">
              <a:solidFill>
                <a:srgbClr val="434343"/>
              </a:solidFill>
              <a:latin typeface="Calibri"/>
              <a:ea typeface="Calibri"/>
              <a:cs typeface="Calibri"/>
              <a:sym typeface="Calibri"/>
            </a:endParaRPr>
          </a:p>
          <a:p>
            <a:pPr marL="457200" lvl="0" indent="-348735" algn="l" rtl="0">
              <a:lnSpc>
                <a:spcPct val="115000"/>
              </a:lnSpc>
              <a:spcBef>
                <a:spcPts val="0"/>
              </a:spcBef>
              <a:spcAft>
                <a:spcPts val="0"/>
              </a:spcAft>
              <a:buClr>
                <a:srgbClr val="434343"/>
              </a:buClr>
              <a:buSzPts val="1892"/>
              <a:buFont typeface="Calibri"/>
              <a:buChar char="●"/>
            </a:pPr>
            <a:r>
              <a:rPr lang="en" sz="1891">
                <a:solidFill>
                  <a:srgbClr val="434343"/>
                </a:solidFill>
                <a:latin typeface="Calibri"/>
                <a:ea typeface="Calibri"/>
                <a:cs typeface="Calibri"/>
                <a:sym typeface="Calibri"/>
              </a:rPr>
              <a:t>How will you incorporate sounds?</a:t>
            </a:r>
            <a:endParaRPr sz="18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1891" b="1">
                <a:solidFill>
                  <a:srgbClr val="4EB748"/>
                </a:solidFill>
                <a:latin typeface="Montserrat"/>
                <a:ea typeface="Montserrat"/>
                <a:cs typeface="Montserrat"/>
                <a:sym typeface="Montserrat"/>
              </a:rPr>
              <a:t>DO THIS:</a:t>
            </a:r>
            <a:endParaRPr sz="1891" b="1">
              <a:solidFill>
                <a:srgbClr val="4EB748"/>
              </a:solidFill>
              <a:latin typeface="Montserrat"/>
              <a:ea typeface="Montserrat"/>
              <a:cs typeface="Montserrat"/>
              <a:sym typeface="Montserrat"/>
            </a:endParaRPr>
          </a:p>
          <a:p>
            <a:pPr marL="457200" lvl="0" indent="-348735" algn="l" rtl="0">
              <a:lnSpc>
                <a:spcPct val="115000"/>
              </a:lnSpc>
              <a:spcBef>
                <a:spcPts val="1200"/>
              </a:spcBef>
              <a:spcAft>
                <a:spcPts val="0"/>
              </a:spcAft>
              <a:buClr>
                <a:srgbClr val="434343"/>
              </a:buClr>
              <a:buSzPts val="1892"/>
              <a:buFont typeface="Calibri"/>
              <a:buChar char="●"/>
            </a:pPr>
            <a:r>
              <a:rPr lang="en" sz="1891">
                <a:solidFill>
                  <a:srgbClr val="434343"/>
                </a:solidFill>
                <a:latin typeface="Calibri"/>
                <a:ea typeface="Calibri"/>
                <a:cs typeface="Calibri"/>
                <a:sym typeface="Calibri"/>
              </a:rPr>
              <a:t>Fill out the information in the Planning Guide for </a:t>
            </a:r>
            <a:r>
              <a:rPr lang="en" sz="1891" b="1">
                <a:solidFill>
                  <a:srgbClr val="FF0000"/>
                </a:solidFill>
                <a:latin typeface="Calibri"/>
                <a:ea typeface="Calibri"/>
                <a:cs typeface="Calibri"/>
                <a:sym typeface="Calibri"/>
              </a:rPr>
              <a:t>Step #3</a:t>
            </a:r>
            <a:endParaRPr sz="1891" b="1">
              <a:solidFill>
                <a:srgbClr val="FF0000"/>
              </a:solidFill>
              <a:latin typeface="Calibri"/>
              <a:ea typeface="Calibri"/>
              <a:cs typeface="Calibri"/>
              <a:sym typeface="Calibri"/>
            </a:endParaRPr>
          </a:p>
          <a:p>
            <a:pPr marL="914400" lvl="1" indent="-342385" algn="l" rtl="0">
              <a:lnSpc>
                <a:spcPct val="115000"/>
              </a:lnSpc>
              <a:spcBef>
                <a:spcPts val="0"/>
              </a:spcBef>
              <a:spcAft>
                <a:spcPts val="0"/>
              </a:spcAft>
              <a:buClr>
                <a:schemeClr val="accent1"/>
              </a:buClr>
              <a:buSzPts val="1792"/>
              <a:buFont typeface="Calibri"/>
              <a:buChar char="○"/>
            </a:pPr>
            <a:r>
              <a:rPr lang="en" sz="1791">
                <a:solidFill>
                  <a:schemeClr val="accent1"/>
                </a:solidFill>
                <a:latin typeface="Calibri"/>
                <a:ea typeface="Calibri"/>
                <a:cs typeface="Calibri"/>
                <a:sym typeface="Calibri"/>
              </a:rPr>
              <a:t>Add to the Planning Guide with more information, as needed</a:t>
            </a:r>
            <a:endParaRPr sz="1791">
              <a:solidFill>
                <a:schemeClr val="accent1"/>
              </a:solidFill>
              <a:latin typeface="Calibri"/>
              <a:ea typeface="Calibri"/>
              <a:cs typeface="Calibri"/>
              <a:sym typeface="Calibri"/>
            </a:endParaRPr>
          </a:p>
          <a:p>
            <a:pPr marL="45720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body" idx="1"/>
          </p:nvPr>
        </p:nvSpPr>
        <p:spPr>
          <a:xfrm>
            <a:off x="320250" y="-11032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47" name="Google Shape;147;p24"/>
          <p:cNvSpPr txBox="1"/>
          <p:nvPr/>
        </p:nvSpPr>
        <p:spPr>
          <a:xfrm>
            <a:off x="453800" y="874650"/>
            <a:ext cx="7809300" cy="39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CC0000"/>
                </a:solidFill>
                <a:latin typeface="Calibri"/>
                <a:ea typeface="Calibri"/>
                <a:cs typeface="Calibri"/>
                <a:sym typeface="Calibri"/>
              </a:rPr>
              <a:t>Make a plan</a:t>
            </a:r>
            <a:endParaRPr sz="2400" b="1">
              <a:solidFill>
                <a:srgbClr val="CC0000"/>
              </a:solidFill>
              <a:latin typeface="Calibri"/>
              <a:ea typeface="Calibri"/>
              <a:cs typeface="Calibri"/>
              <a:sym typeface="Calibri"/>
            </a:endParaRPr>
          </a:p>
          <a:p>
            <a:pPr marL="0" lvl="0" indent="0" algn="l" rtl="0">
              <a:lnSpc>
                <a:spcPct val="115000"/>
              </a:lnSpc>
              <a:spcBef>
                <a:spcPts val="1200"/>
              </a:spcBef>
              <a:spcAft>
                <a:spcPts val="0"/>
              </a:spcAft>
              <a:buNone/>
            </a:pPr>
            <a:r>
              <a:rPr lang="en" sz="1891" b="1">
                <a:solidFill>
                  <a:srgbClr val="4EB748"/>
                </a:solidFill>
                <a:latin typeface="Montserrat"/>
                <a:ea typeface="Montserrat"/>
                <a:cs typeface="Montserrat"/>
                <a:sym typeface="Montserrat"/>
              </a:rPr>
              <a:t>DO THIS:</a:t>
            </a:r>
            <a:endParaRPr sz="1891" b="1">
              <a:solidFill>
                <a:srgbClr val="4EB748"/>
              </a:solidFill>
              <a:latin typeface="Montserrat"/>
              <a:ea typeface="Montserrat"/>
              <a:cs typeface="Montserrat"/>
              <a:sym typeface="Montserrat"/>
            </a:endParaRPr>
          </a:p>
          <a:p>
            <a:pPr marL="457200" lvl="0" indent="-348735" algn="l" rtl="0">
              <a:lnSpc>
                <a:spcPct val="115000"/>
              </a:lnSpc>
              <a:spcBef>
                <a:spcPts val="1200"/>
              </a:spcBef>
              <a:spcAft>
                <a:spcPts val="0"/>
              </a:spcAft>
              <a:buClr>
                <a:srgbClr val="434343"/>
              </a:buClr>
              <a:buSzPts val="1892"/>
              <a:buFont typeface="Calibri"/>
              <a:buChar char="●"/>
            </a:pPr>
            <a:r>
              <a:rPr lang="en" sz="1891">
                <a:solidFill>
                  <a:srgbClr val="434343"/>
                </a:solidFill>
                <a:latin typeface="Calibri"/>
                <a:ea typeface="Calibri"/>
                <a:cs typeface="Calibri"/>
                <a:sym typeface="Calibri"/>
              </a:rPr>
              <a:t>Use a piece of paper to write an algorithm for your project:</a:t>
            </a:r>
            <a:endParaRPr sz="1891">
              <a:solidFill>
                <a:srgbClr val="434343"/>
              </a:solidFill>
              <a:latin typeface="Calibri"/>
              <a:ea typeface="Calibri"/>
              <a:cs typeface="Calibri"/>
              <a:sym typeface="Calibri"/>
            </a:endParaRPr>
          </a:p>
          <a:p>
            <a:pPr marL="914400" lvl="1" indent="-348735" algn="l" rtl="0">
              <a:lnSpc>
                <a:spcPct val="115000"/>
              </a:lnSpc>
              <a:spcBef>
                <a:spcPts val="0"/>
              </a:spcBef>
              <a:spcAft>
                <a:spcPts val="0"/>
              </a:spcAft>
              <a:buClr>
                <a:srgbClr val="434343"/>
              </a:buClr>
              <a:buSzPts val="1892"/>
              <a:buFont typeface="Calibri"/>
              <a:buChar char="○"/>
            </a:pPr>
            <a:r>
              <a:rPr lang="en" sz="1891">
                <a:solidFill>
                  <a:srgbClr val="434343"/>
                </a:solidFill>
                <a:latin typeface="Calibri"/>
                <a:ea typeface="Calibri"/>
                <a:cs typeface="Calibri"/>
                <a:sym typeface="Calibri"/>
              </a:rPr>
              <a:t>What happens first?</a:t>
            </a:r>
            <a:endParaRPr sz="1891">
              <a:solidFill>
                <a:srgbClr val="434343"/>
              </a:solidFill>
              <a:latin typeface="Calibri"/>
              <a:ea typeface="Calibri"/>
              <a:cs typeface="Calibri"/>
              <a:sym typeface="Calibri"/>
            </a:endParaRPr>
          </a:p>
          <a:p>
            <a:pPr marL="914400" lvl="1" indent="-348735" algn="l" rtl="0">
              <a:lnSpc>
                <a:spcPct val="115000"/>
              </a:lnSpc>
              <a:spcBef>
                <a:spcPts val="0"/>
              </a:spcBef>
              <a:spcAft>
                <a:spcPts val="0"/>
              </a:spcAft>
              <a:buClr>
                <a:srgbClr val="434343"/>
              </a:buClr>
              <a:buSzPts val="1892"/>
              <a:buFont typeface="Calibri"/>
              <a:buChar char="○"/>
            </a:pPr>
            <a:r>
              <a:rPr lang="en" sz="1891">
                <a:solidFill>
                  <a:srgbClr val="434343"/>
                </a:solidFill>
                <a:latin typeface="Calibri"/>
                <a:ea typeface="Calibri"/>
                <a:cs typeface="Calibri"/>
                <a:sym typeface="Calibri"/>
              </a:rPr>
              <a:t>What happens next?</a:t>
            </a:r>
            <a:endParaRPr sz="1891">
              <a:solidFill>
                <a:srgbClr val="434343"/>
              </a:solidFill>
              <a:latin typeface="Calibri"/>
              <a:ea typeface="Calibri"/>
              <a:cs typeface="Calibri"/>
              <a:sym typeface="Calibri"/>
            </a:endParaRPr>
          </a:p>
          <a:p>
            <a:pPr marL="914400" lvl="1" indent="-348735" algn="l" rtl="0">
              <a:lnSpc>
                <a:spcPct val="115000"/>
              </a:lnSpc>
              <a:spcBef>
                <a:spcPts val="0"/>
              </a:spcBef>
              <a:spcAft>
                <a:spcPts val="0"/>
              </a:spcAft>
              <a:buClr>
                <a:srgbClr val="434343"/>
              </a:buClr>
              <a:buSzPts val="1892"/>
              <a:buFont typeface="Calibri"/>
              <a:buChar char="○"/>
            </a:pPr>
            <a:r>
              <a:rPr lang="en" sz="1891">
                <a:solidFill>
                  <a:srgbClr val="434343"/>
                </a:solidFill>
                <a:latin typeface="Calibri"/>
                <a:ea typeface="Calibri"/>
                <a:cs typeface="Calibri"/>
                <a:sym typeface="Calibri"/>
              </a:rPr>
              <a:t>etc.</a:t>
            </a:r>
            <a:endParaRPr sz="1891">
              <a:solidFill>
                <a:srgbClr val="434343"/>
              </a:solidFill>
              <a:latin typeface="Calibri"/>
              <a:ea typeface="Calibri"/>
              <a:cs typeface="Calibri"/>
              <a:sym typeface="Calibri"/>
            </a:endParaRPr>
          </a:p>
          <a:p>
            <a:pPr marL="45720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body" idx="1"/>
          </p:nvPr>
        </p:nvSpPr>
        <p:spPr>
          <a:xfrm>
            <a:off x="328775" y="5915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53" name="Google Shape;153;p25"/>
          <p:cNvSpPr txBox="1"/>
          <p:nvPr/>
        </p:nvSpPr>
        <p:spPr>
          <a:xfrm>
            <a:off x="807850" y="1155350"/>
            <a:ext cx="77457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Calibri"/>
                <a:ea typeface="Calibri"/>
                <a:cs typeface="Calibri"/>
                <a:sym typeface="Calibri"/>
              </a:rPr>
              <a:t>Code your project</a:t>
            </a:r>
            <a:endParaRPr sz="2400" b="1">
              <a:solidFill>
                <a:srgbClr val="38761D"/>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b="1">
                <a:solidFill>
                  <a:srgbClr val="4EB748"/>
                </a:solidFill>
                <a:latin typeface="Calibri"/>
                <a:ea typeface="Calibri"/>
                <a:cs typeface="Calibri"/>
                <a:sym typeface="Calibri"/>
              </a:rPr>
              <a:t>IMPORTANT:</a:t>
            </a:r>
            <a:r>
              <a:rPr lang="en" sz="2091">
                <a:solidFill>
                  <a:srgbClr val="434343"/>
                </a:solidFill>
                <a:latin typeface="Calibri"/>
                <a:ea typeface="Calibri"/>
                <a:cs typeface="Calibri"/>
                <a:sym typeface="Calibri"/>
              </a:rPr>
              <a:t> In CodeSpace, go to the sandbox</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Start with a new file and give it a descriptive name (</a:t>
            </a:r>
            <a:r>
              <a:rPr lang="en" sz="2091" b="1">
                <a:solidFill>
                  <a:srgbClr val="434343"/>
                </a:solidFill>
                <a:latin typeface="Calibri"/>
                <a:ea typeface="Calibri"/>
                <a:cs typeface="Calibri"/>
                <a:sym typeface="Calibri"/>
              </a:rPr>
              <a:t>Remix2</a:t>
            </a:r>
            <a:r>
              <a:rPr lang="en" sz="2091">
                <a:solidFill>
                  <a:srgbClr val="434343"/>
                </a:solidFill>
                <a:latin typeface="Calibri"/>
                <a:ea typeface="Calibri"/>
                <a:cs typeface="Calibri"/>
                <a:sym typeface="Calibri"/>
              </a:rPr>
              <a: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You can leave any program open and use it as a guide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Import your modules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Define your variables and constants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Write your code, testing frequently</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54" name="Google Shape;154;p25"/>
          <p:cNvPicPr preferRelativeResize="0"/>
          <p:nvPr/>
        </p:nvPicPr>
        <p:blipFill>
          <a:blip r:embed="rId3">
            <a:alphaModFix/>
          </a:blip>
          <a:stretch>
            <a:fillRect/>
          </a:stretch>
        </p:blipFill>
        <p:spPr>
          <a:xfrm>
            <a:off x="6440750" y="1749650"/>
            <a:ext cx="476250" cy="400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body" idx="1"/>
          </p:nvPr>
        </p:nvSpPr>
        <p:spPr>
          <a:xfrm>
            <a:off x="328775" y="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60" name="Google Shape;160;p26"/>
          <p:cNvSpPr txBox="1"/>
          <p:nvPr/>
        </p:nvSpPr>
        <p:spPr>
          <a:xfrm>
            <a:off x="402525" y="1122275"/>
            <a:ext cx="82707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Calibri"/>
                <a:ea typeface="Calibri"/>
                <a:cs typeface="Calibri"/>
                <a:sym typeface="Calibri"/>
              </a:rPr>
              <a:t>Stop and test frequently!</a:t>
            </a:r>
            <a:endParaRPr sz="2400" b="1">
              <a:solidFill>
                <a:srgbClr val="38761D"/>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Don’t try to write all the code at one time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Think about the steps:</a:t>
            </a:r>
            <a:endParaRPr sz="2091">
              <a:solidFill>
                <a:srgbClr val="434343"/>
              </a:solidFill>
              <a:latin typeface="Calibri"/>
              <a:ea typeface="Calibri"/>
              <a:cs typeface="Calibri"/>
              <a:sym typeface="Calibri"/>
            </a:endParaRPr>
          </a:p>
          <a:p>
            <a:pPr marL="914400" lvl="1"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Just get one thing to work, then move on</a:t>
            </a:r>
            <a:endParaRPr sz="2091">
              <a:solidFill>
                <a:srgbClr val="434343"/>
              </a:solidFill>
              <a:latin typeface="Calibri"/>
              <a:ea typeface="Calibri"/>
              <a:cs typeface="Calibri"/>
              <a:sym typeface="Calibri"/>
            </a:endParaRPr>
          </a:p>
          <a:p>
            <a:pPr marL="914400" lvl="1"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Step by step!</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Mistakes happen, so find them early</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Type just a few lines of code and then run the program</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If there is an error, fix it before continuing</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your other programs and classmates for help</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body" idx="1"/>
          </p:nvPr>
        </p:nvSpPr>
        <p:spPr>
          <a:xfrm>
            <a:off x="294625" y="1018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66" name="Google Shape;166;p27"/>
          <p:cNvSpPr txBox="1"/>
          <p:nvPr/>
        </p:nvSpPr>
        <p:spPr>
          <a:xfrm>
            <a:off x="385450" y="1241875"/>
            <a:ext cx="81084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Calibri"/>
                <a:ea typeface="Calibri"/>
                <a:cs typeface="Calibri"/>
                <a:sym typeface="Calibri"/>
              </a:rPr>
              <a:t>Documentation!</a:t>
            </a:r>
            <a:endParaRPr sz="2400" b="1">
              <a:solidFill>
                <a:srgbClr val="99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Make sure your code is readable by adding blank lines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Add comments to sections of your code that explain what they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body" idx="1"/>
          </p:nvPr>
        </p:nvSpPr>
        <p:spPr>
          <a:xfrm>
            <a:off x="303150" y="1787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72" name="Google Shape;172;p28"/>
          <p:cNvSpPr txBox="1"/>
          <p:nvPr/>
        </p:nvSpPr>
        <p:spPr>
          <a:xfrm>
            <a:off x="402525" y="1180975"/>
            <a:ext cx="8685000" cy="34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Calibri"/>
                <a:ea typeface="Calibri"/>
                <a:cs typeface="Calibri"/>
                <a:sym typeface="Calibri"/>
              </a:rPr>
              <a:t>Get feedback</a:t>
            </a:r>
            <a:endParaRPr sz="2400" b="1">
              <a:solidFill>
                <a:srgbClr val="99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Show your code to other students.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do they think? Have them fill out the feedback form on your Planning Guide.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The Planning Guide has space for two people to give feedback. The feedback can come from two peers or one peer and yourself.</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b="1">
                <a:solidFill>
                  <a:srgbClr val="9900FF"/>
                </a:solidFill>
                <a:latin typeface="Calibri"/>
                <a:ea typeface="Calibri"/>
                <a:cs typeface="Calibri"/>
                <a:sym typeface="Calibri"/>
              </a:rPr>
              <a:t>Use the peer reviews to modify your code and make your project even better</a:t>
            </a:r>
            <a:endParaRPr sz="2091" b="1">
              <a:solidFill>
                <a:srgbClr val="9900FF"/>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9"/>
          <p:cNvPicPr preferRelativeResize="0"/>
          <p:nvPr/>
        </p:nvPicPr>
        <p:blipFill rotWithShape="1">
          <a:blip r:embed="rId3">
            <a:alphaModFix/>
          </a:blip>
          <a:srcRect b="10849"/>
          <a:stretch/>
        </p:blipFill>
        <p:spPr>
          <a:xfrm>
            <a:off x="4389075" y="1935150"/>
            <a:ext cx="4637626" cy="2755224"/>
          </a:xfrm>
          <a:prstGeom prst="rect">
            <a:avLst/>
          </a:prstGeom>
          <a:noFill/>
          <a:ln>
            <a:noFill/>
          </a:ln>
        </p:spPr>
      </p:pic>
      <p:pic>
        <p:nvPicPr>
          <p:cNvPr id="178" name="Google Shape;178;p29"/>
          <p:cNvPicPr preferRelativeResize="0"/>
          <p:nvPr/>
        </p:nvPicPr>
        <p:blipFill rotWithShape="1">
          <a:blip r:embed="rId3">
            <a:alphaModFix/>
          </a:blip>
          <a:srcRect b="9665"/>
          <a:stretch/>
        </p:blipFill>
        <p:spPr>
          <a:xfrm>
            <a:off x="4257700" y="226025"/>
            <a:ext cx="4637626" cy="2791924"/>
          </a:xfrm>
          <a:prstGeom prst="rect">
            <a:avLst/>
          </a:prstGeom>
          <a:noFill/>
          <a:ln>
            <a:noFill/>
          </a:ln>
        </p:spPr>
      </p:pic>
      <p:sp>
        <p:nvSpPr>
          <p:cNvPr id="179" name="Google Shape;179;p2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And now you have your own remix!</a:t>
            </a:r>
            <a:endParaRPr/>
          </a:p>
        </p:txBody>
      </p:sp>
      <p:sp>
        <p:nvSpPr>
          <p:cNvPr id="180" name="Google Shape;180;p29"/>
          <p:cNvSpPr txBox="1">
            <a:spLocks noGrp="1"/>
          </p:cNvSpPr>
          <p:nvPr>
            <p:ph type="body" idx="1"/>
          </p:nvPr>
        </p:nvSpPr>
        <p:spPr>
          <a:xfrm>
            <a:off x="311700" y="1000075"/>
            <a:ext cx="4260300" cy="3690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3000">
                <a:solidFill>
                  <a:srgbClr val="FF00FF"/>
                </a:solidFill>
                <a:latin typeface="Alegreya ExtraBold"/>
                <a:ea typeface="Alegreya ExtraBold"/>
                <a:cs typeface="Alegreya ExtraBold"/>
                <a:sym typeface="Alegreya ExtraBold"/>
              </a:rPr>
              <a:t>Congratulations!</a:t>
            </a:r>
            <a:endParaRPr sz="3000">
              <a:solidFill>
                <a:srgbClr val="FF00FF"/>
              </a:solidFill>
              <a:latin typeface="Alegreya ExtraBold"/>
              <a:ea typeface="Alegreya ExtraBold"/>
              <a:cs typeface="Alegreya ExtraBold"/>
              <a:sym typeface="Alegreya ExtraBold"/>
            </a:endParaRPr>
          </a:p>
          <a:p>
            <a:pPr marL="0" lvl="0" indent="0" algn="l" rtl="0">
              <a:spcBef>
                <a:spcPts val="1200"/>
              </a:spcBef>
              <a:spcAft>
                <a:spcPts val="0"/>
              </a:spcAft>
              <a:buNone/>
            </a:pPr>
            <a:r>
              <a:rPr lang="en"/>
              <a:t>By completing this remix you have:</a:t>
            </a:r>
            <a:endParaRPr/>
          </a:p>
          <a:p>
            <a:pPr marL="457200" lvl="0" indent="-369570" algn="l" rtl="0">
              <a:spcBef>
                <a:spcPts val="1200"/>
              </a:spcBef>
              <a:spcAft>
                <a:spcPts val="0"/>
              </a:spcAft>
              <a:buSzPct val="100000"/>
              <a:buChar char="●"/>
            </a:pPr>
            <a:r>
              <a:rPr lang="en"/>
              <a:t>learned more about programming</a:t>
            </a:r>
            <a:endParaRPr/>
          </a:p>
          <a:p>
            <a:pPr marL="457200" lvl="0" indent="-369570" algn="l" rtl="0">
              <a:spcBef>
                <a:spcPts val="0"/>
              </a:spcBef>
              <a:spcAft>
                <a:spcPts val="0"/>
              </a:spcAft>
              <a:buSzPct val="100000"/>
              <a:buChar char="●"/>
            </a:pPr>
            <a:r>
              <a:rPr lang="en"/>
              <a:t>practiced the skills and concepts from the missions</a:t>
            </a:r>
            <a:endParaRPr/>
          </a:p>
          <a:p>
            <a:pPr marL="457200" lvl="0" indent="-369570" algn="l" rtl="0">
              <a:spcBef>
                <a:spcPts val="0"/>
              </a:spcBef>
              <a:spcAft>
                <a:spcPts val="0"/>
              </a:spcAft>
              <a:buSzPct val="100000"/>
              <a:buChar char="●"/>
            </a:pPr>
            <a:r>
              <a:rPr lang="en"/>
              <a:t>been thinking! And problem solving and much more!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311700" y="33587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Mission Reflection</a:t>
            </a:r>
            <a:endParaRPr/>
          </a:p>
        </p:txBody>
      </p:sp>
      <p:sp>
        <p:nvSpPr>
          <p:cNvPr id="186" name="Google Shape;186;p30"/>
          <p:cNvSpPr txBox="1">
            <a:spLocks noGrp="1"/>
          </p:cNvSpPr>
          <p:nvPr>
            <p:ph type="body" idx="1"/>
          </p:nvPr>
        </p:nvSpPr>
        <p:spPr>
          <a:xfrm>
            <a:off x="311700" y="869975"/>
            <a:ext cx="5384400" cy="38976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Wow! Great job!</a:t>
            </a:r>
            <a:endParaRPr/>
          </a:p>
          <a:p>
            <a:pPr marL="457200" lvl="0" indent="-381000" algn="l" rtl="0">
              <a:spcBef>
                <a:spcPts val="0"/>
              </a:spcBef>
              <a:spcAft>
                <a:spcPts val="0"/>
              </a:spcAft>
              <a:buSzPts val="2400"/>
              <a:buChar char="●"/>
            </a:pPr>
            <a:r>
              <a:rPr lang="en"/>
              <a:t>Share your project with your friends!</a:t>
            </a:r>
            <a:endParaRPr/>
          </a:p>
          <a:p>
            <a:pPr marL="457200" lvl="0" indent="-381000" algn="l" rtl="0">
              <a:spcBef>
                <a:spcPts val="0"/>
              </a:spcBef>
              <a:spcAft>
                <a:spcPts val="0"/>
              </a:spcAft>
              <a:buSzPts val="2400"/>
              <a:buChar char="●"/>
            </a:pPr>
            <a:r>
              <a:rPr lang="en"/>
              <a:t>Run projects from other students</a:t>
            </a:r>
            <a:endParaRPr/>
          </a:p>
          <a:p>
            <a:pPr marL="457200" lvl="0" indent="-381000" algn="l" rtl="0">
              <a:spcBef>
                <a:spcPts val="0"/>
              </a:spcBef>
              <a:spcAft>
                <a:spcPts val="0"/>
              </a:spcAft>
              <a:buSzPts val="2400"/>
              <a:buChar char="●"/>
            </a:pPr>
            <a:r>
              <a:rPr lang="en"/>
              <a:t>Complete the Reflection in the Planning Guide</a:t>
            </a:r>
            <a:endParaRPr/>
          </a:p>
          <a:p>
            <a:pPr marL="0" lvl="0" indent="0" algn="l" rtl="0">
              <a:spcBef>
                <a:spcPts val="1200"/>
              </a:spcBef>
              <a:spcAft>
                <a:spcPts val="1200"/>
              </a:spcAft>
              <a:buNone/>
            </a:pPr>
            <a:endParaRPr/>
          </a:p>
        </p:txBody>
      </p:sp>
      <p:pic>
        <p:nvPicPr>
          <p:cNvPr id="187" name="Google Shape;187;p30"/>
          <p:cNvPicPr preferRelativeResize="0"/>
          <p:nvPr/>
        </p:nvPicPr>
        <p:blipFill>
          <a:blip r:embed="rId3">
            <a:alphaModFix/>
          </a:blip>
          <a:stretch>
            <a:fillRect/>
          </a:stretch>
        </p:blipFill>
        <p:spPr>
          <a:xfrm>
            <a:off x="6043450" y="443275"/>
            <a:ext cx="2158912" cy="3879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445025"/>
            <a:ext cx="5202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 for a project remix!</a:t>
            </a:r>
            <a:endParaRPr/>
          </a:p>
        </p:txBody>
      </p:sp>
      <p:sp>
        <p:nvSpPr>
          <p:cNvPr id="69" name="Google Shape;69;p14"/>
          <p:cNvSpPr txBox="1">
            <a:spLocks noGrp="1"/>
          </p:cNvSpPr>
          <p:nvPr>
            <p:ph type="body" idx="1"/>
          </p:nvPr>
        </p:nvSpPr>
        <p:spPr>
          <a:xfrm>
            <a:off x="311700" y="1152475"/>
            <a:ext cx="4444800" cy="37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remix can be:</a:t>
            </a:r>
            <a:endParaRPr/>
          </a:p>
          <a:p>
            <a:pPr marL="457200" lvl="0" indent="-381000" algn="l" rtl="0">
              <a:spcBef>
                <a:spcPts val="1200"/>
              </a:spcBef>
              <a:spcAft>
                <a:spcPts val="0"/>
              </a:spcAft>
              <a:buSzPts val="2400"/>
              <a:buChar char="●"/>
            </a:pPr>
            <a:r>
              <a:rPr lang="en"/>
              <a:t>A new program created by adding new code to a program you already created</a:t>
            </a:r>
            <a:endParaRPr/>
          </a:p>
          <a:p>
            <a:pPr marL="457200" lvl="0" indent="-381000" algn="l" rtl="0">
              <a:spcBef>
                <a:spcPts val="0"/>
              </a:spcBef>
              <a:spcAft>
                <a:spcPts val="0"/>
              </a:spcAft>
              <a:buSzPts val="2400"/>
              <a:buChar char="●"/>
            </a:pPr>
            <a:r>
              <a:rPr lang="en"/>
              <a:t>You can combine parts of two or more programs in a remix</a:t>
            </a:r>
            <a:endParaRPr/>
          </a:p>
          <a:p>
            <a:pPr marL="457200" lvl="0" indent="-381000" algn="l" rtl="0">
              <a:spcBef>
                <a:spcPts val="0"/>
              </a:spcBef>
              <a:spcAft>
                <a:spcPts val="0"/>
              </a:spcAft>
              <a:buSzPts val="2400"/>
              <a:buChar char="●"/>
            </a:pPr>
            <a:r>
              <a:rPr lang="en"/>
              <a:t>Use a similar idea in a different way</a:t>
            </a:r>
            <a:endParaRPr/>
          </a:p>
        </p:txBody>
      </p:sp>
      <p:pic>
        <p:nvPicPr>
          <p:cNvPr id="70" name="Google Shape;70;p14"/>
          <p:cNvPicPr preferRelativeResize="0"/>
          <p:nvPr/>
        </p:nvPicPr>
        <p:blipFill>
          <a:blip r:embed="rId3">
            <a:alphaModFix/>
          </a:blip>
          <a:stretch>
            <a:fillRect/>
          </a:stretch>
        </p:blipFill>
        <p:spPr>
          <a:xfrm>
            <a:off x="4963725" y="1210725"/>
            <a:ext cx="3830400" cy="2553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44448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Remix</a:t>
            </a:r>
            <a:endParaRPr/>
          </a:p>
        </p:txBody>
      </p:sp>
      <p:sp>
        <p:nvSpPr>
          <p:cNvPr id="76" name="Google Shape;76;p15"/>
          <p:cNvSpPr txBox="1">
            <a:spLocks noGrp="1"/>
          </p:cNvSpPr>
          <p:nvPr>
            <p:ph type="body" idx="1"/>
          </p:nvPr>
        </p:nvSpPr>
        <p:spPr>
          <a:xfrm>
            <a:off x="311700" y="1000075"/>
            <a:ext cx="4444800" cy="377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a remix will let you:</a:t>
            </a:r>
            <a:endParaRPr/>
          </a:p>
          <a:p>
            <a:pPr marL="457200" lvl="0" indent="-361435" algn="l" rtl="0">
              <a:spcBef>
                <a:spcPts val="1200"/>
              </a:spcBef>
              <a:spcAft>
                <a:spcPts val="0"/>
              </a:spcAft>
              <a:buSzPts val="2092"/>
              <a:buChar char="●"/>
            </a:pPr>
            <a:r>
              <a:rPr lang="en" sz="2091"/>
              <a:t>Improve your skills and practice the concepts from the mission</a:t>
            </a:r>
            <a:endParaRPr sz="2091"/>
          </a:p>
          <a:p>
            <a:pPr marL="457200" lvl="0" indent="-361435" algn="l" rtl="0">
              <a:spcBef>
                <a:spcPts val="0"/>
              </a:spcBef>
              <a:spcAft>
                <a:spcPts val="0"/>
              </a:spcAft>
              <a:buSzPts val="2092"/>
              <a:buChar char="●"/>
            </a:pPr>
            <a:r>
              <a:rPr lang="en" sz="2091"/>
              <a:t>Be creative</a:t>
            </a:r>
            <a:endParaRPr sz="2091"/>
          </a:p>
          <a:p>
            <a:pPr marL="457200" lvl="0" indent="-361435" algn="l" rtl="0">
              <a:spcBef>
                <a:spcPts val="0"/>
              </a:spcBef>
              <a:spcAft>
                <a:spcPts val="0"/>
              </a:spcAft>
              <a:buSzPts val="2092"/>
              <a:buChar char="●"/>
            </a:pPr>
            <a:r>
              <a:rPr lang="en" sz="2091"/>
              <a:t>Remember code from earlier programs and missions</a:t>
            </a:r>
            <a:endParaRPr sz="2091"/>
          </a:p>
          <a:p>
            <a:pPr marL="457200" lvl="0" indent="-361435" algn="l" rtl="0">
              <a:spcBef>
                <a:spcPts val="0"/>
              </a:spcBef>
              <a:spcAft>
                <a:spcPts val="0"/>
              </a:spcAft>
              <a:buSzPts val="2092"/>
              <a:buChar char="●"/>
            </a:pPr>
            <a:r>
              <a:rPr lang="en" sz="2091"/>
              <a:t>Work with other students</a:t>
            </a:r>
            <a:endParaRPr sz="2091"/>
          </a:p>
          <a:p>
            <a:pPr marL="457200" lvl="0" indent="-361435" algn="l" rtl="0">
              <a:spcBef>
                <a:spcPts val="0"/>
              </a:spcBef>
              <a:spcAft>
                <a:spcPts val="0"/>
              </a:spcAft>
              <a:buSzPts val="2092"/>
              <a:buChar char="●"/>
            </a:pPr>
            <a:r>
              <a:rPr lang="en" sz="2091"/>
              <a:t>Design an original program and write the code all on your own</a:t>
            </a:r>
            <a:endParaRPr sz="2091"/>
          </a:p>
        </p:txBody>
      </p:sp>
      <p:pic>
        <p:nvPicPr>
          <p:cNvPr id="77" name="Google Shape;77;p15"/>
          <p:cNvPicPr preferRelativeResize="0"/>
          <p:nvPr/>
        </p:nvPicPr>
        <p:blipFill>
          <a:blip r:embed="rId3">
            <a:alphaModFix/>
          </a:blip>
          <a:stretch>
            <a:fillRect/>
          </a:stretch>
        </p:blipFill>
        <p:spPr>
          <a:xfrm>
            <a:off x="4638575" y="445025"/>
            <a:ext cx="3912976" cy="2900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body" idx="1"/>
          </p:nvPr>
        </p:nvSpPr>
        <p:spPr>
          <a:xfrm>
            <a:off x="426100" y="126475"/>
            <a:ext cx="3957900" cy="14646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83" name="Google Shape;83;p16"/>
          <p:cNvSpPr txBox="1">
            <a:spLocks noGrp="1"/>
          </p:cNvSpPr>
          <p:nvPr>
            <p:ph type="body" idx="1"/>
          </p:nvPr>
        </p:nvSpPr>
        <p:spPr>
          <a:xfrm>
            <a:off x="329875" y="1305575"/>
            <a:ext cx="4584000" cy="3615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b="1"/>
              <a:t>Review Mission 4</a:t>
            </a:r>
            <a:endParaRPr/>
          </a:p>
          <a:p>
            <a:pPr marL="457200" lvl="0" indent="-369570" algn="l" rtl="0">
              <a:spcBef>
                <a:spcPts val="1200"/>
              </a:spcBef>
              <a:spcAft>
                <a:spcPts val="0"/>
              </a:spcAft>
              <a:buSzPct val="100000"/>
              <a:buChar char="●"/>
            </a:pPr>
            <a:r>
              <a:rPr lang="en"/>
              <a:t>Open your program from </a:t>
            </a:r>
            <a:br>
              <a:rPr lang="en"/>
            </a:br>
            <a:r>
              <a:rPr lang="en"/>
              <a:t>Mission 4</a:t>
            </a:r>
            <a:endParaRPr/>
          </a:p>
          <a:p>
            <a:pPr marL="914400" lvl="1" indent="-351472" algn="l" rtl="0">
              <a:spcBef>
                <a:spcPts val="0"/>
              </a:spcBef>
              <a:spcAft>
                <a:spcPts val="0"/>
              </a:spcAft>
              <a:buSzPct val="100000"/>
              <a:buChar char="○"/>
            </a:pPr>
            <a:r>
              <a:rPr lang="en" sz="2091"/>
              <a:t>safety.py</a:t>
            </a:r>
            <a:endParaRPr sz="2091"/>
          </a:p>
          <a:p>
            <a:pPr marL="0" lvl="0" indent="0" algn="l" rtl="0">
              <a:spcBef>
                <a:spcPts val="1200"/>
              </a:spcBef>
              <a:spcAft>
                <a:spcPts val="0"/>
              </a:spcAft>
              <a:buNone/>
            </a:pPr>
            <a:r>
              <a:rPr lang="en" sz="2091" b="1">
                <a:solidFill>
                  <a:srgbClr val="4EB748"/>
                </a:solidFill>
                <a:latin typeface="Montserrat"/>
                <a:ea typeface="Montserrat"/>
                <a:cs typeface="Montserrat"/>
                <a:sym typeface="Montserrat"/>
              </a:rPr>
              <a:t>DO THIS:</a:t>
            </a:r>
            <a:endParaRPr sz="2091" b="1">
              <a:solidFill>
                <a:srgbClr val="4EB748"/>
              </a:solidFill>
              <a:latin typeface="Montserrat"/>
              <a:ea typeface="Montserrat"/>
              <a:cs typeface="Montserrat"/>
              <a:sym typeface="Montserrat"/>
            </a:endParaRPr>
          </a:p>
          <a:p>
            <a:pPr marL="457200" lvl="0" indent="-351472" algn="l" rtl="0">
              <a:spcBef>
                <a:spcPts val="1200"/>
              </a:spcBef>
              <a:spcAft>
                <a:spcPts val="0"/>
              </a:spcAft>
              <a:buSzPct val="100000"/>
              <a:buChar char="●"/>
            </a:pPr>
            <a:r>
              <a:rPr lang="en" sz="2091"/>
              <a:t>Fill out the information in the Planning Guide for</a:t>
            </a:r>
            <a:r>
              <a:rPr lang="en" sz="2091" b="1"/>
              <a:t> Step 1</a:t>
            </a:r>
            <a:endParaRPr sz="2091" b="1"/>
          </a:p>
          <a:p>
            <a:pPr marL="914400" lvl="1" indent="-351472" algn="l" rtl="0">
              <a:spcBef>
                <a:spcPts val="0"/>
              </a:spcBef>
              <a:spcAft>
                <a:spcPts val="0"/>
              </a:spcAft>
              <a:buSzPct val="100000"/>
              <a:buChar char="○"/>
            </a:pPr>
            <a:r>
              <a:rPr lang="en" sz="2091"/>
              <a:t>What do the programs do?</a:t>
            </a:r>
            <a:endParaRPr sz="2091"/>
          </a:p>
          <a:p>
            <a:pPr marL="914400" lvl="1" indent="-351472" algn="l" rtl="0">
              <a:spcBef>
                <a:spcPts val="0"/>
              </a:spcBef>
              <a:spcAft>
                <a:spcPts val="0"/>
              </a:spcAft>
              <a:buSzPct val="100000"/>
              <a:buChar char="○"/>
            </a:pPr>
            <a:r>
              <a:rPr lang="en" sz="2091"/>
              <a:t>What skills were used or concepts learned?</a:t>
            </a:r>
            <a:endParaRPr sz="2091"/>
          </a:p>
        </p:txBody>
      </p:sp>
      <p:pic>
        <p:nvPicPr>
          <p:cNvPr id="84" name="Google Shape;84;p16"/>
          <p:cNvPicPr preferRelativeResize="0"/>
          <p:nvPr/>
        </p:nvPicPr>
        <p:blipFill rotWithShape="1">
          <a:blip r:embed="rId3">
            <a:alphaModFix/>
          </a:blip>
          <a:srcRect b="862"/>
          <a:stretch/>
        </p:blipFill>
        <p:spPr>
          <a:xfrm>
            <a:off x="5214175" y="167550"/>
            <a:ext cx="3071100" cy="4589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body" idx="1"/>
          </p:nvPr>
        </p:nvSpPr>
        <p:spPr>
          <a:xfrm>
            <a:off x="426100" y="-25925"/>
            <a:ext cx="3957900" cy="14646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90" name="Google Shape;90;p17"/>
          <p:cNvSpPr txBox="1">
            <a:spLocks noGrp="1"/>
          </p:cNvSpPr>
          <p:nvPr>
            <p:ph type="body" idx="1"/>
          </p:nvPr>
        </p:nvSpPr>
        <p:spPr>
          <a:xfrm>
            <a:off x="329875" y="1051700"/>
            <a:ext cx="3720900" cy="38688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None/>
            </a:pPr>
            <a:r>
              <a:rPr lang="en" b="1"/>
              <a:t>Review Mission 5</a:t>
            </a:r>
            <a:endParaRPr/>
          </a:p>
          <a:p>
            <a:pPr marL="457200" lvl="0" indent="-323850" algn="l" rtl="0">
              <a:spcBef>
                <a:spcPts val="1200"/>
              </a:spcBef>
              <a:spcAft>
                <a:spcPts val="0"/>
              </a:spcAft>
              <a:buSzPct val="100000"/>
              <a:buChar char="●"/>
            </a:pPr>
            <a:r>
              <a:rPr lang="en"/>
              <a:t>Open your programs from </a:t>
            </a:r>
            <a:br>
              <a:rPr lang="en"/>
            </a:br>
            <a:r>
              <a:rPr lang="en"/>
              <a:t>Mission 5</a:t>
            </a:r>
            <a:endParaRPr/>
          </a:p>
          <a:p>
            <a:pPr marL="914400" lvl="1" indent="-311621" algn="l" rtl="0">
              <a:spcBef>
                <a:spcPts val="0"/>
              </a:spcBef>
              <a:spcAft>
                <a:spcPts val="0"/>
              </a:spcAft>
              <a:buSzPct val="100000"/>
              <a:buChar char="○"/>
            </a:pPr>
            <a:r>
              <a:rPr lang="en" sz="2091"/>
              <a:t>Hover</a:t>
            </a:r>
            <a:endParaRPr sz="2091"/>
          </a:p>
          <a:p>
            <a:pPr marL="914400" lvl="1" indent="-311621" algn="l" rtl="0">
              <a:spcBef>
                <a:spcPts val="0"/>
              </a:spcBef>
              <a:spcAft>
                <a:spcPts val="0"/>
              </a:spcAft>
              <a:buSzPct val="100000"/>
              <a:buChar char="○"/>
            </a:pPr>
            <a:r>
              <a:rPr lang="en" sz="2091"/>
              <a:t>Rangers</a:t>
            </a:r>
            <a:endParaRPr sz="2091"/>
          </a:p>
          <a:p>
            <a:pPr marL="914400" lvl="1" indent="-311621" algn="l" rtl="0">
              <a:spcBef>
                <a:spcPts val="0"/>
              </a:spcBef>
              <a:spcAft>
                <a:spcPts val="0"/>
              </a:spcAft>
              <a:buSzPct val="100000"/>
              <a:buChar char="○"/>
            </a:pPr>
            <a:r>
              <a:rPr lang="en" sz="2091"/>
              <a:t>Ceiling</a:t>
            </a:r>
            <a:endParaRPr sz="2091"/>
          </a:p>
          <a:p>
            <a:pPr marL="914400" lvl="1" indent="-311621" algn="l" rtl="0">
              <a:spcBef>
                <a:spcPts val="0"/>
              </a:spcBef>
              <a:spcAft>
                <a:spcPts val="0"/>
              </a:spcAft>
              <a:buSzPct val="100000"/>
              <a:buChar char="○"/>
            </a:pPr>
            <a:r>
              <a:rPr lang="en" sz="2091"/>
              <a:t>Theremin</a:t>
            </a:r>
            <a:endParaRPr sz="2091"/>
          </a:p>
          <a:p>
            <a:pPr marL="914400" lvl="1" indent="-311621" algn="l" rtl="0">
              <a:spcBef>
                <a:spcPts val="0"/>
              </a:spcBef>
              <a:spcAft>
                <a:spcPts val="0"/>
              </a:spcAft>
              <a:buSzPct val="100000"/>
              <a:buChar char="○"/>
            </a:pPr>
            <a:r>
              <a:rPr lang="en" sz="2091"/>
              <a:t>HallMonitor</a:t>
            </a:r>
            <a:endParaRPr sz="2091"/>
          </a:p>
          <a:p>
            <a:pPr marL="914400" lvl="1" indent="-311621" algn="l" rtl="0">
              <a:spcBef>
                <a:spcPts val="0"/>
              </a:spcBef>
              <a:spcAft>
                <a:spcPts val="0"/>
              </a:spcAft>
              <a:buSzPct val="100000"/>
              <a:buChar char="○"/>
            </a:pPr>
            <a:r>
              <a:rPr lang="en" sz="2091"/>
              <a:t>Avoidance</a:t>
            </a:r>
            <a:endParaRPr sz="2091"/>
          </a:p>
          <a:p>
            <a:pPr marL="0" lvl="0" indent="0" algn="l" rtl="0">
              <a:spcBef>
                <a:spcPts val="1200"/>
              </a:spcBef>
              <a:spcAft>
                <a:spcPts val="0"/>
              </a:spcAft>
              <a:buNone/>
            </a:pPr>
            <a:r>
              <a:rPr lang="en" sz="2091" b="1">
                <a:solidFill>
                  <a:srgbClr val="4EB748"/>
                </a:solidFill>
                <a:latin typeface="Montserrat"/>
                <a:ea typeface="Montserrat"/>
                <a:cs typeface="Montserrat"/>
                <a:sym typeface="Montserrat"/>
              </a:rPr>
              <a:t>DO THIS:</a:t>
            </a:r>
            <a:endParaRPr sz="2091" b="1">
              <a:solidFill>
                <a:srgbClr val="4EB748"/>
              </a:solidFill>
              <a:latin typeface="Montserrat"/>
              <a:ea typeface="Montserrat"/>
              <a:cs typeface="Montserrat"/>
              <a:sym typeface="Montserrat"/>
            </a:endParaRPr>
          </a:p>
          <a:p>
            <a:pPr marL="457200" lvl="0" indent="-311621" algn="l" rtl="0">
              <a:spcBef>
                <a:spcPts val="1200"/>
              </a:spcBef>
              <a:spcAft>
                <a:spcPts val="0"/>
              </a:spcAft>
              <a:buSzPct val="100000"/>
              <a:buChar char="●"/>
            </a:pPr>
            <a:r>
              <a:rPr lang="en" sz="2091"/>
              <a:t>Fill out the information in the Planning Guide for</a:t>
            </a:r>
            <a:r>
              <a:rPr lang="en" sz="2091" b="1"/>
              <a:t> Step 1</a:t>
            </a:r>
            <a:endParaRPr sz="2091" b="1"/>
          </a:p>
          <a:p>
            <a:pPr marL="914400" lvl="1" indent="-311621" algn="l" rtl="0">
              <a:spcBef>
                <a:spcPts val="0"/>
              </a:spcBef>
              <a:spcAft>
                <a:spcPts val="0"/>
              </a:spcAft>
              <a:buSzPct val="100000"/>
              <a:buChar char="○"/>
            </a:pPr>
            <a:r>
              <a:rPr lang="en" sz="2091"/>
              <a:t>What do the programs do?</a:t>
            </a:r>
            <a:endParaRPr sz="2091"/>
          </a:p>
          <a:p>
            <a:pPr marL="914400" lvl="1" indent="-311621" algn="l" rtl="0">
              <a:spcBef>
                <a:spcPts val="0"/>
              </a:spcBef>
              <a:spcAft>
                <a:spcPts val="0"/>
              </a:spcAft>
              <a:buSzPct val="100000"/>
              <a:buChar char="○"/>
            </a:pPr>
            <a:r>
              <a:rPr lang="en" sz="2091"/>
              <a:t>What skills were used or concepts learned?</a:t>
            </a:r>
            <a:endParaRPr sz="2091" b="1"/>
          </a:p>
        </p:txBody>
      </p:sp>
      <p:pic>
        <p:nvPicPr>
          <p:cNvPr id="91" name="Google Shape;91;p17"/>
          <p:cNvPicPr preferRelativeResize="0"/>
          <p:nvPr/>
        </p:nvPicPr>
        <p:blipFill>
          <a:blip r:embed="rId3">
            <a:alphaModFix/>
          </a:blip>
          <a:stretch>
            <a:fillRect/>
          </a:stretch>
        </p:blipFill>
        <p:spPr>
          <a:xfrm>
            <a:off x="3262875" y="78450"/>
            <a:ext cx="1937550" cy="2082475"/>
          </a:xfrm>
          <a:prstGeom prst="rect">
            <a:avLst/>
          </a:prstGeom>
          <a:noFill/>
          <a:ln>
            <a:noFill/>
          </a:ln>
        </p:spPr>
      </p:pic>
      <p:pic>
        <p:nvPicPr>
          <p:cNvPr id="92" name="Google Shape;92;p17"/>
          <p:cNvPicPr preferRelativeResize="0"/>
          <p:nvPr/>
        </p:nvPicPr>
        <p:blipFill>
          <a:blip r:embed="rId4">
            <a:alphaModFix/>
          </a:blip>
          <a:stretch>
            <a:fillRect/>
          </a:stretch>
        </p:blipFill>
        <p:spPr>
          <a:xfrm>
            <a:off x="5673275" y="78450"/>
            <a:ext cx="1660925" cy="2082476"/>
          </a:xfrm>
          <a:prstGeom prst="rect">
            <a:avLst/>
          </a:prstGeom>
          <a:noFill/>
          <a:ln>
            <a:noFill/>
          </a:ln>
        </p:spPr>
      </p:pic>
      <p:pic>
        <p:nvPicPr>
          <p:cNvPr id="93" name="Google Shape;93;p17"/>
          <p:cNvPicPr preferRelativeResize="0"/>
          <p:nvPr/>
        </p:nvPicPr>
        <p:blipFill>
          <a:blip r:embed="rId5">
            <a:alphaModFix/>
          </a:blip>
          <a:stretch>
            <a:fillRect/>
          </a:stretch>
        </p:blipFill>
        <p:spPr>
          <a:xfrm>
            <a:off x="4050775" y="1325649"/>
            <a:ext cx="1791125" cy="2379850"/>
          </a:xfrm>
          <a:prstGeom prst="rect">
            <a:avLst/>
          </a:prstGeom>
          <a:noFill/>
          <a:ln>
            <a:noFill/>
          </a:ln>
        </p:spPr>
      </p:pic>
      <p:pic>
        <p:nvPicPr>
          <p:cNvPr id="94" name="Google Shape;94;p17"/>
          <p:cNvPicPr preferRelativeResize="0"/>
          <p:nvPr/>
        </p:nvPicPr>
        <p:blipFill>
          <a:blip r:embed="rId6">
            <a:alphaModFix/>
          </a:blip>
          <a:stretch>
            <a:fillRect/>
          </a:stretch>
        </p:blipFill>
        <p:spPr>
          <a:xfrm>
            <a:off x="6630025" y="1103800"/>
            <a:ext cx="1842675" cy="1737375"/>
          </a:xfrm>
          <a:prstGeom prst="rect">
            <a:avLst/>
          </a:prstGeom>
          <a:noFill/>
          <a:ln>
            <a:noFill/>
          </a:ln>
        </p:spPr>
      </p:pic>
      <p:pic>
        <p:nvPicPr>
          <p:cNvPr id="95" name="Google Shape;95;p17"/>
          <p:cNvPicPr preferRelativeResize="0"/>
          <p:nvPr/>
        </p:nvPicPr>
        <p:blipFill>
          <a:blip r:embed="rId7">
            <a:alphaModFix/>
          </a:blip>
          <a:stretch>
            <a:fillRect/>
          </a:stretch>
        </p:blipFill>
        <p:spPr>
          <a:xfrm>
            <a:off x="4736975" y="2493025"/>
            <a:ext cx="2082025" cy="2650475"/>
          </a:xfrm>
          <a:prstGeom prst="rect">
            <a:avLst/>
          </a:prstGeom>
          <a:noFill/>
          <a:ln>
            <a:noFill/>
          </a:ln>
        </p:spPr>
      </p:pic>
      <p:pic>
        <p:nvPicPr>
          <p:cNvPr id="96" name="Google Shape;96;p17"/>
          <p:cNvPicPr preferRelativeResize="0"/>
          <p:nvPr/>
        </p:nvPicPr>
        <p:blipFill>
          <a:blip r:embed="rId8">
            <a:alphaModFix/>
          </a:blip>
          <a:stretch>
            <a:fillRect/>
          </a:stretch>
        </p:blipFill>
        <p:spPr>
          <a:xfrm>
            <a:off x="7062700" y="1972650"/>
            <a:ext cx="2042649" cy="31297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02" name="Google Shape;102;p18"/>
          <p:cNvSpPr txBox="1"/>
          <p:nvPr/>
        </p:nvSpPr>
        <p:spPr>
          <a:xfrm>
            <a:off x="517200" y="1211375"/>
            <a:ext cx="49098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dirty="0">
                <a:solidFill>
                  <a:srgbClr val="0000FF"/>
                </a:solidFill>
                <a:latin typeface="Calibri"/>
                <a:ea typeface="Calibri"/>
                <a:cs typeface="Calibri"/>
                <a:sym typeface="Calibri"/>
              </a:rPr>
              <a:t>Brainstorm ideas</a:t>
            </a:r>
            <a:endParaRPr sz="2400" b="1" dirty="0">
              <a:solidFill>
                <a:srgbClr val="0000FF"/>
              </a:solidFill>
              <a:latin typeface="Calibri"/>
              <a:ea typeface="Calibri"/>
              <a:cs typeface="Calibri"/>
              <a:sym typeface="Calibri"/>
            </a:endParaRPr>
          </a:p>
          <a:p>
            <a:pPr marL="457200" lvl="0" indent="-355600" algn="l" rtl="0">
              <a:spcBef>
                <a:spcPts val="1200"/>
              </a:spcBef>
              <a:spcAft>
                <a:spcPts val="0"/>
              </a:spcAft>
              <a:buClr>
                <a:schemeClr val="accent1"/>
              </a:buClr>
              <a:buSzPts val="2000"/>
              <a:buFont typeface="Calibri"/>
              <a:buChar char="●"/>
            </a:pPr>
            <a:r>
              <a:rPr lang="en" sz="2000" dirty="0">
                <a:solidFill>
                  <a:schemeClr val="accent1"/>
                </a:solidFill>
                <a:latin typeface="Calibri"/>
                <a:ea typeface="Calibri"/>
                <a:cs typeface="Calibri"/>
                <a:sym typeface="Calibri"/>
              </a:rPr>
              <a:t>Review the extensions from each mission. Apply an idea from the extension to a different setting.</a:t>
            </a:r>
            <a:endParaRPr sz="2000" dirty="0">
              <a:solidFill>
                <a:schemeClr val="accent1"/>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dirty="0">
                <a:solidFill>
                  <a:srgbClr val="434343"/>
                </a:solidFill>
                <a:latin typeface="Calibri"/>
                <a:ea typeface="Calibri"/>
                <a:cs typeface="Calibri"/>
                <a:sym typeface="Calibri"/>
              </a:rPr>
              <a:t>Read through remix suggestions on the following slides. </a:t>
            </a:r>
            <a:endParaRPr sz="2091" dirty="0">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dirty="0">
                <a:solidFill>
                  <a:srgbClr val="434343"/>
                </a:solidFill>
                <a:latin typeface="Calibri"/>
                <a:ea typeface="Calibri"/>
                <a:cs typeface="Calibri"/>
                <a:sym typeface="Calibri"/>
              </a:rPr>
              <a:t>You can use any of these ideas or come up with your own.</a:t>
            </a:r>
            <a:endParaRPr sz="2091" dirty="0">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dirty="0">
              <a:solidFill>
                <a:srgbClr val="434343"/>
              </a:solidFill>
              <a:latin typeface="Calibri"/>
              <a:ea typeface="Calibri"/>
              <a:cs typeface="Calibri"/>
              <a:sym typeface="Calibri"/>
            </a:endParaRPr>
          </a:p>
        </p:txBody>
      </p:sp>
      <p:pic>
        <p:nvPicPr>
          <p:cNvPr id="103" name="Google Shape;103;p18"/>
          <p:cNvPicPr preferRelativeResize="0"/>
          <p:nvPr/>
        </p:nvPicPr>
        <p:blipFill rotWithShape="1">
          <a:blip r:embed="rId3">
            <a:alphaModFix/>
          </a:blip>
          <a:srcRect l="23236"/>
          <a:stretch/>
        </p:blipFill>
        <p:spPr>
          <a:xfrm>
            <a:off x="5941225" y="1211375"/>
            <a:ext cx="2940249" cy="255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09" name="Google Shape;109;p19"/>
          <p:cNvSpPr txBox="1"/>
          <p:nvPr/>
        </p:nvSpPr>
        <p:spPr>
          <a:xfrm>
            <a:off x="328775" y="1158025"/>
            <a:ext cx="8296800" cy="333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Mission Extensions</a:t>
            </a:r>
            <a:endParaRPr sz="2400" b="1">
              <a:solidFill>
                <a:srgbClr val="0000FF"/>
              </a:solidFill>
              <a:latin typeface="Calibri"/>
              <a:ea typeface="Calibri"/>
              <a:cs typeface="Calibri"/>
              <a:sym typeface="Calibri"/>
            </a:endParaRPr>
          </a:p>
          <a:p>
            <a:pPr marL="457200" lvl="0" indent="-355600" algn="l" rtl="0">
              <a:lnSpc>
                <a:spcPct val="115000"/>
              </a:lnSpc>
              <a:spcBef>
                <a:spcPts val="1200"/>
              </a:spcBef>
              <a:spcAft>
                <a:spcPts val="0"/>
              </a:spcAft>
              <a:buClr>
                <a:schemeClr val="dk2"/>
              </a:buClr>
              <a:buSzPts val="2000"/>
              <a:buFont typeface="Calibri"/>
              <a:buChar char="●"/>
            </a:pPr>
            <a:r>
              <a:rPr lang="en" sz="2000">
                <a:solidFill>
                  <a:schemeClr val="dk2"/>
                </a:solidFill>
                <a:latin typeface="Calibri"/>
                <a:ea typeface="Calibri"/>
                <a:cs typeface="Calibri"/>
                <a:sym typeface="Calibri"/>
              </a:rPr>
              <a:t>Mission 5: Create a more elaborate security system then just checking for something above.</a:t>
            </a:r>
            <a:endParaRPr sz="2000">
              <a:solidFill>
                <a:schemeClr val="dk2"/>
              </a:solidFill>
              <a:latin typeface="Calibri"/>
              <a:ea typeface="Calibri"/>
              <a:cs typeface="Calibri"/>
              <a:sym typeface="Calibri"/>
            </a:endParaRPr>
          </a:p>
          <a:p>
            <a:pPr marL="457200" lvl="0" indent="-355600" algn="l" rtl="0">
              <a:lnSpc>
                <a:spcPct val="115000"/>
              </a:lnSpc>
              <a:spcBef>
                <a:spcPts val="1000"/>
              </a:spcBef>
              <a:spcAft>
                <a:spcPts val="0"/>
              </a:spcAft>
              <a:buClr>
                <a:schemeClr val="dk2"/>
              </a:buClr>
              <a:buSzPts val="2000"/>
              <a:buFont typeface="Calibri"/>
              <a:buChar char="●"/>
            </a:pPr>
            <a:r>
              <a:rPr lang="en" sz="2000">
                <a:solidFill>
                  <a:schemeClr val="dk2"/>
                </a:solidFill>
                <a:latin typeface="Calibri"/>
                <a:ea typeface="Calibri"/>
                <a:cs typeface="Calibri"/>
                <a:sym typeface="Calibri"/>
              </a:rPr>
              <a:t>Mission 5: Create a different possible ending to the escape program.</a:t>
            </a:r>
            <a:endParaRPr sz="2000">
              <a:solidFill>
                <a:schemeClr val="dk2"/>
              </a:solidFill>
              <a:latin typeface="Calibri"/>
              <a:ea typeface="Calibri"/>
              <a:cs typeface="Calibri"/>
              <a:sym typeface="Calibri"/>
            </a:endParaRPr>
          </a:p>
          <a:p>
            <a:pPr marL="0" lvl="0" indent="0" algn="l" rtl="0">
              <a:lnSpc>
                <a:spcPct val="115000"/>
              </a:lnSpc>
              <a:spcBef>
                <a:spcPts val="10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15" name="Google Shape;115;p20"/>
          <p:cNvSpPr txBox="1"/>
          <p:nvPr/>
        </p:nvSpPr>
        <p:spPr>
          <a:xfrm>
            <a:off x="624450" y="1158025"/>
            <a:ext cx="8001000" cy="333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Mild</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000">
                <a:solidFill>
                  <a:schemeClr val="dk2"/>
                </a:solidFill>
                <a:latin typeface="Calibri"/>
                <a:ea typeface="Calibri"/>
                <a:cs typeface="Calibri"/>
                <a:sym typeface="Calibri"/>
              </a:rPr>
              <a:t>Create an escape program where the drone flies right instead of left if a wall is detected. Add another action if a ceiling is detected, and a way to end the escape program. </a:t>
            </a: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400" b="1">
                <a:solidFill>
                  <a:srgbClr val="0000FF"/>
                </a:solidFill>
                <a:latin typeface="Calibri"/>
                <a:ea typeface="Calibri"/>
                <a:cs typeface="Calibri"/>
                <a:sym typeface="Calibri"/>
              </a:rPr>
              <a:t>        Medium</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000">
                <a:solidFill>
                  <a:schemeClr val="dk2"/>
                </a:solidFill>
                <a:latin typeface="Calibri"/>
                <a:ea typeface="Calibri"/>
                <a:cs typeface="Calibri"/>
                <a:sym typeface="Calibri"/>
              </a:rPr>
              <a:t>Create a security system that is silent while nothing is detected. But if the drone’s sensors detect something, use lights and speaker beeps to sound an alarm. Use different lights and beeps, depending on which sensor detects movement.</a:t>
            </a: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16" name="Google Shape;116;p20"/>
          <p:cNvPicPr preferRelativeResize="0"/>
          <p:nvPr/>
        </p:nvPicPr>
        <p:blipFill>
          <a:blip r:embed="rId3">
            <a:alphaModFix/>
          </a:blip>
          <a:stretch>
            <a:fillRect/>
          </a:stretch>
        </p:blipFill>
        <p:spPr>
          <a:xfrm flipH="1">
            <a:off x="756575" y="1053300"/>
            <a:ext cx="226100" cy="785074"/>
          </a:xfrm>
          <a:prstGeom prst="rect">
            <a:avLst/>
          </a:prstGeom>
          <a:noFill/>
          <a:ln>
            <a:noFill/>
          </a:ln>
        </p:spPr>
      </p:pic>
      <p:pic>
        <p:nvPicPr>
          <p:cNvPr id="117" name="Google Shape;117;p20"/>
          <p:cNvPicPr preferRelativeResize="0"/>
          <p:nvPr/>
        </p:nvPicPr>
        <p:blipFill>
          <a:blip r:embed="rId3">
            <a:alphaModFix/>
          </a:blip>
          <a:stretch>
            <a:fillRect/>
          </a:stretch>
        </p:blipFill>
        <p:spPr>
          <a:xfrm flipH="1">
            <a:off x="756575" y="2813587"/>
            <a:ext cx="226100" cy="785074"/>
          </a:xfrm>
          <a:prstGeom prst="rect">
            <a:avLst/>
          </a:prstGeom>
          <a:noFill/>
          <a:ln>
            <a:noFill/>
          </a:ln>
        </p:spPr>
      </p:pic>
      <p:pic>
        <p:nvPicPr>
          <p:cNvPr id="118" name="Google Shape;118;p20"/>
          <p:cNvPicPr preferRelativeResize="0"/>
          <p:nvPr/>
        </p:nvPicPr>
        <p:blipFill>
          <a:blip r:embed="rId3">
            <a:alphaModFix/>
          </a:blip>
          <a:stretch>
            <a:fillRect/>
          </a:stretch>
        </p:blipFill>
        <p:spPr>
          <a:xfrm flipH="1">
            <a:off x="985175" y="2813587"/>
            <a:ext cx="226100" cy="785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body" idx="1"/>
          </p:nvPr>
        </p:nvSpPr>
        <p:spPr>
          <a:xfrm>
            <a:off x="317075" y="0"/>
            <a:ext cx="5826000" cy="1392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24" name="Google Shape;124;p21"/>
          <p:cNvSpPr txBox="1"/>
          <p:nvPr/>
        </p:nvSpPr>
        <p:spPr>
          <a:xfrm>
            <a:off x="413300" y="1035650"/>
            <a:ext cx="8554200" cy="334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Medium</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000">
                <a:solidFill>
                  <a:schemeClr val="dk2"/>
                </a:solidFill>
                <a:latin typeface="Calibri"/>
                <a:ea typeface="Calibri"/>
                <a:cs typeface="Calibri"/>
                <a:sym typeface="Calibri"/>
              </a:rPr>
              <a:t>Create a light show or fireworks display that includes flying in a pattern, lights and speaker beeps. The show should last 1 to 2 minutes.</a:t>
            </a: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400" b="1">
                <a:solidFill>
                  <a:srgbClr val="0000FF"/>
                </a:solidFill>
                <a:latin typeface="Calibri"/>
                <a:ea typeface="Calibri"/>
                <a:cs typeface="Calibri"/>
                <a:sym typeface="Calibri"/>
              </a:rPr>
              <a:t>      Spicy</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000">
                <a:solidFill>
                  <a:schemeClr val="dk2"/>
                </a:solidFill>
                <a:latin typeface="Calibri"/>
                <a:ea typeface="Calibri"/>
                <a:cs typeface="Calibri"/>
                <a:sym typeface="Calibri"/>
              </a:rPr>
              <a:t>Create a program that is the opposite of avoidance. Have the drone slowly spin or hover until it detects an object. Then the drone will “chase” the object – at a safe distance – until it doesn’t detect anymore. Then it returns to slowly spinning or hovering.</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25" name="Google Shape;125;p21"/>
          <p:cNvPicPr preferRelativeResize="0"/>
          <p:nvPr/>
        </p:nvPicPr>
        <p:blipFill>
          <a:blip r:embed="rId3">
            <a:alphaModFix/>
          </a:blip>
          <a:stretch>
            <a:fillRect/>
          </a:stretch>
        </p:blipFill>
        <p:spPr>
          <a:xfrm flipH="1">
            <a:off x="413300" y="947700"/>
            <a:ext cx="226100" cy="785074"/>
          </a:xfrm>
          <a:prstGeom prst="rect">
            <a:avLst/>
          </a:prstGeom>
          <a:noFill/>
          <a:ln>
            <a:noFill/>
          </a:ln>
        </p:spPr>
      </p:pic>
      <p:pic>
        <p:nvPicPr>
          <p:cNvPr id="126" name="Google Shape;126;p21"/>
          <p:cNvPicPr preferRelativeResize="0"/>
          <p:nvPr/>
        </p:nvPicPr>
        <p:blipFill>
          <a:blip r:embed="rId3">
            <a:alphaModFix/>
          </a:blip>
          <a:stretch>
            <a:fillRect/>
          </a:stretch>
        </p:blipFill>
        <p:spPr>
          <a:xfrm flipH="1">
            <a:off x="249375" y="947700"/>
            <a:ext cx="226100" cy="785074"/>
          </a:xfrm>
          <a:prstGeom prst="rect">
            <a:avLst/>
          </a:prstGeom>
          <a:noFill/>
          <a:ln>
            <a:noFill/>
          </a:ln>
        </p:spPr>
      </p:pic>
      <p:pic>
        <p:nvPicPr>
          <p:cNvPr id="127" name="Google Shape;127;p21"/>
          <p:cNvPicPr preferRelativeResize="0"/>
          <p:nvPr/>
        </p:nvPicPr>
        <p:blipFill>
          <a:blip r:embed="rId3">
            <a:alphaModFix/>
          </a:blip>
          <a:stretch>
            <a:fillRect/>
          </a:stretch>
        </p:blipFill>
        <p:spPr>
          <a:xfrm flipH="1">
            <a:off x="404800" y="2395250"/>
            <a:ext cx="226100" cy="785074"/>
          </a:xfrm>
          <a:prstGeom prst="rect">
            <a:avLst/>
          </a:prstGeom>
          <a:noFill/>
          <a:ln>
            <a:noFill/>
          </a:ln>
        </p:spPr>
      </p:pic>
      <p:pic>
        <p:nvPicPr>
          <p:cNvPr id="128" name="Google Shape;128;p21"/>
          <p:cNvPicPr preferRelativeResize="0"/>
          <p:nvPr/>
        </p:nvPicPr>
        <p:blipFill>
          <a:blip r:embed="rId3">
            <a:alphaModFix/>
          </a:blip>
          <a:stretch>
            <a:fillRect/>
          </a:stretch>
        </p:blipFill>
        <p:spPr>
          <a:xfrm flipH="1">
            <a:off x="626550" y="2395250"/>
            <a:ext cx="226100" cy="785074"/>
          </a:xfrm>
          <a:prstGeom prst="rect">
            <a:avLst/>
          </a:prstGeom>
          <a:noFill/>
          <a:ln>
            <a:noFill/>
          </a:ln>
        </p:spPr>
      </p:pic>
      <p:pic>
        <p:nvPicPr>
          <p:cNvPr id="129" name="Google Shape;129;p21"/>
          <p:cNvPicPr preferRelativeResize="0"/>
          <p:nvPr/>
        </p:nvPicPr>
        <p:blipFill>
          <a:blip r:embed="rId3">
            <a:alphaModFix/>
          </a:blip>
          <a:stretch>
            <a:fillRect/>
          </a:stretch>
        </p:blipFill>
        <p:spPr>
          <a:xfrm flipH="1">
            <a:off x="240875" y="2395250"/>
            <a:ext cx="226100" cy="785074"/>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918</Words>
  <Application>Microsoft Office PowerPoint</Application>
  <PresentationFormat>On-screen Show (16:9)</PresentationFormat>
  <Paragraphs>120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Montserrat</vt:lpstr>
      <vt:lpstr>Alegreya ExtraBold</vt:lpstr>
      <vt:lpstr>Calibri</vt:lpstr>
      <vt:lpstr>Raleway</vt:lpstr>
      <vt:lpstr>Source Sans Pro</vt:lpstr>
      <vt:lpstr>Alegreya Black</vt:lpstr>
      <vt:lpstr>Arial</vt:lpstr>
      <vt:lpstr>Plum</vt:lpstr>
      <vt:lpstr>CodeAIR Unit 2 Remix </vt:lpstr>
      <vt:lpstr>Time for a project remix!</vt:lpstr>
      <vt:lpstr>Project Remix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now you have your own remix!</vt:lpstr>
      <vt:lpstr>Mission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Jill Jones</cp:lastModifiedBy>
  <cp:revision>1</cp:revision>
  <dcterms:modified xsi:type="dcterms:W3CDTF">2025-01-24T04:57:26Z</dcterms:modified>
</cp:coreProperties>
</file>